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Fira Sans ExtraBold"/>
      <p:bold r:id="rId23"/>
      <p:boldItalic r:id="rId24"/>
    </p:embeddedFont>
    <p:embeddedFont>
      <p:font typeface="Fira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5BB566D-6172-46F9-8F61-9C72760FFB43}">
  <a:tblStyle styleId="{35BB566D-6172-46F9-8F61-9C72760FFB4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24" Type="http://schemas.openxmlformats.org/officeDocument/2006/relationships/font" Target="fonts/FiraSansExtraBold-boldItalic.fntdata"/><Relationship Id="rId23" Type="http://schemas.openxmlformats.org/officeDocument/2006/relationships/font" Target="fonts/FiraSans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FiraSans-bold.fntdata"/><Relationship Id="rId25" Type="http://schemas.openxmlformats.org/officeDocument/2006/relationships/font" Target="fonts/FiraSans-regular.fntdata"/><Relationship Id="rId28" Type="http://schemas.openxmlformats.org/officeDocument/2006/relationships/font" Target="fonts/FiraSans-boldItalic.fntdata"/><Relationship Id="rId27" Type="http://schemas.openxmlformats.org/officeDocument/2006/relationships/font" Target="fonts/Fira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Roboto-regular.fntdata"/><Relationship Id="rId14" Type="http://schemas.openxmlformats.org/officeDocument/2006/relationships/slide" Target="slides/slide8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-boldItalic.fntdata"/></Relationships>
</file>

<file path=ppt/media/image1.jpg>
</file>

<file path=ppt/media/image2.jpg>
</file>

<file path=ppt/media/image3.png>
</file>

<file path=ppt/media/image4.gif>
</file>

<file path=ppt/media/image5.png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b610c519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b610c519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b610c519a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b610c519a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b610c519a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b610c519a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b610c519a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db610c519a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b610c519a_0_1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gdb610c519a_0_1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b610c519a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db610c519a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b610c519a_0_1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db610c519a_0_1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b610c519a_0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db610c519a_0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gif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3</a:t>
            </a: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: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 </a:t>
            </a:r>
            <a:r>
              <a:rPr lang="uk" sz="2800">
                <a:latin typeface="Fira Sans ExtraBold"/>
                <a:ea typeface="Fira Sans ExtraBold"/>
                <a:cs typeface="Fira Sans ExtraBold"/>
                <a:sym typeface="Fira Sans ExtraBold"/>
              </a:rPr>
              <a:t>САМОСТІЙНІСТЬ</a:t>
            </a:r>
            <a:endParaRPr b="0" i="0" sz="28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Мрії та цілі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ke a wish (gif) by melissauria on DeviantArt" id="75" name="Google Shape;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8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8"/>
          <p:cNvSpPr txBox="1"/>
          <p:nvPr/>
        </p:nvSpPr>
        <p:spPr>
          <a:xfrm>
            <a:off x="1968975" y="1121400"/>
            <a:ext cx="5973900" cy="17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5300">
                <a:solidFill>
                  <a:schemeClr val="lt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МРІЇ</a:t>
            </a:r>
            <a:endParaRPr b="1" sz="5300">
              <a:solidFill>
                <a:schemeClr val="lt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8"/>
          <p:cNvSpPr txBox="1"/>
          <p:nvPr/>
        </p:nvSpPr>
        <p:spPr>
          <a:xfrm>
            <a:off x="-33500" y="2685300"/>
            <a:ext cx="9007800" cy="24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FFFFF"/>
                </a:highlight>
              </a:rPr>
              <a:t>ЩО ЦЕ ТАКЕ?</a:t>
            </a:r>
            <a:endParaRPr b="1" sz="3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rgbClr val="F1C23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ПРО ЩО ВИ МРІЄТЕ??</a:t>
            </a:r>
            <a:endParaRPr b="1" sz="3600">
              <a:solidFill>
                <a:srgbClr val="F1C23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ЧИ ЧАСТО ЗБУВАЮТЬСЯ МРІЇ???</a:t>
            </a: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1" sz="36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Тренінг &quot;Є ціль-немає перешкод&quot; - 2event.com" id="84" name="Google Shape;84;p19"/>
          <p:cNvPicPr preferRelativeResize="0"/>
          <p:nvPr/>
        </p:nvPicPr>
        <p:blipFill rotWithShape="1">
          <a:blip r:embed="rId3">
            <a:alphaModFix/>
          </a:blip>
          <a:srcRect b="0" l="7993" r="26702" t="0"/>
          <a:stretch/>
        </p:blipFill>
        <p:spPr>
          <a:xfrm>
            <a:off x="5505150" y="2518200"/>
            <a:ext cx="2625300" cy="262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9"/>
          <p:cNvPicPr preferRelativeResize="0"/>
          <p:nvPr/>
        </p:nvPicPr>
        <p:blipFill rotWithShape="1">
          <a:blip r:embed="rId4">
            <a:alphaModFix/>
          </a:blip>
          <a:srcRect b="10730" l="0" r="9090" t="0"/>
          <a:stretch/>
        </p:blipFill>
        <p:spPr>
          <a:xfrm>
            <a:off x="0" y="0"/>
            <a:ext cx="917016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/>
        </p:nvSpPr>
        <p:spPr>
          <a:xfrm>
            <a:off x="-33475" y="1741300"/>
            <a:ext cx="9061200" cy="28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ПОТРІБНО ЗРОБИТИ З </a:t>
            </a:r>
            <a:endParaRPr b="1" sz="2000">
              <a:solidFill>
                <a:schemeClr val="accent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000">
                <a:solidFill>
                  <a:schemeClr val="accent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МРІЇ                                                            ЦІЛЬ</a:t>
            </a:r>
            <a:endParaRPr b="1" sz="2000">
              <a:solidFill>
                <a:schemeClr val="accent4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-107175" y="564125"/>
            <a:ext cx="8896200" cy="15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МАЮ ДЛЯ ВАС ІНСТРУМЕНТИ, ЩОБ МРІЇ ЗБУВАЛИСЬ ЧАСТІШЕ)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Мрійники з Тернопільщини можуть долучитися до фотоконкурсу" id="89" name="Google Shape;8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2200" y="2451225"/>
            <a:ext cx="2625300" cy="262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6" name="Google Shape;96;p20"/>
          <p:cNvGraphicFramePr/>
          <p:nvPr/>
        </p:nvGraphicFramePr>
        <p:xfrm>
          <a:off x="355650" y="1876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{35BB566D-6172-46F9-8F61-9C72760FFB43}</a:tableStyleId>
              </a:tblPr>
              <a:tblGrid>
                <a:gridCol w="1363150"/>
                <a:gridCol w="382850"/>
                <a:gridCol w="1363150"/>
                <a:gridCol w="382850"/>
                <a:gridCol w="1363150"/>
                <a:gridCol w="382850"/>
                <a:gridCol w="1363150"/>
                <a:gridCol w="382850"/>
                <a:gridCol w="1363150"/>
                <a:gridCol w="382850"/>
              </a:tblGrid>
              <a:tr h="161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 sz="7200">
                          <a:solidFill>
                            <a:srgbClr val="FDAF43"/>
                          </a:solidFill>
                        </a:rPr>
                        <a:t>S</a:t>
                      </a:r>
                      <a:endParaRPr b="1">
                        <a:solidFill>
                          <a:srgbClr val="FDAF4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FC3B67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uk" sz="7200">
                          <a:solidFill>
                            <a:srgbClr val="FC3B67"/>
                          </a:solidFill>
                        </a:rPr>
                        <a:t>M</a:t>
                      </a:r>
                      <a:endParaRPr>
                        <a:solidFill>
                          <a:srgbClr val="FC3B67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FC3B67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uk" sz="7200">
                          <a:solidFill>
                            <a:srgbClr val="4472C4"/>
                          </a:solidFill>
                        </a:rPr>
                        <a:t>A</a:t>
                      </a:r>
                      <a:endParaRPr>
                        <a:solidFill>
                          <a:srgbClr val="4472C4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70AD47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uk" sz="7200">
                          <a:solidFill>
                            <a:srgbClr val="70AD47"/>
                          </a:solidFill>
                        </a:rPr>
                        <a:t>R</a:t>
                      </a:r>
                      <a:endParaRPr>
                        <a:solidFill>
                          <a:srgbClr val="70AD47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FC3B67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uk" sz="7200">
                          <a:solidFill>
                            <a:srgbClr val="F8A185"/>
                          </a:solidFill>
                        </a:rPr>
                        <a:t>T</a:t>
                      </a:r>
                      <a:endParaRPr>
                        <a:solidFill>
                          <a:srgbClr val="F8A185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3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FDAF43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Specific</a:t>
                      </a:r>
                      <a:endParaRPr b="1">
                        <a:solidFill>
                          <a:srgbClr val="FDAF43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Конкретна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DAF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FC3B67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Measurable</a:t>
                      </a:r>
                      <a:endParaRPr b="1">
                        <a:solidFill>
                          <a:srgbClr val="FC3B67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Вимірювана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C3B6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4472C4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Achievable</a:t>
                      </a:r>
                      <a:endParaRPr b="1">
                        <a:solidFill>
                          <a:srgbClr val="4472C4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Досяжна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4472C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70AD47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Relevant</a:t>
                      </a:r>
                      <a:endParaRPr b="1">
                        <a:solidFill>
                          <a:srgbClr val="70AD47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Актуальна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70AD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solidFill>
                            <a:srgbClr val="F8A185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Time-based</a:t>
                      </a:r>
                      <a:endParaRPr b="1">
                        <a:solidFill>
                          <a:srgbClr val="F8A185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uk"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Обмежена в часі</a:t>
                      </a:r>
                      <a:endParaRPr b="1"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F8A18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7" name="Google Shape;97;p20"/>
          <p:cNvSpPr txBox="1"/>
          <p:nvPr/>
        </p:nvSpPr>
        <p:spPr>
          <a:xfrm>
            <a:off x="669725" y="997900"/>
            <a:ext cx="91842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ПРАВИЛА СТВОРЕННЯ “РОЗУМНОЇ” ЦІЛІ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522525" y="1034350"/>
            <a:ext cx="71139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ДОПОМАГАЙТЕ</a:t>
            </a:r>
            <a:endParaRPr b="1" sz="4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575975" y="1868525"/>
            <a:ext cx="84453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300">
                <a:solidFill>
                  <a:srgbClr val="F1C232"/>
                </a:solidFill>
              </a:rPr>
              <a:t>Я ХОЧУ СТАТИ БАГАТИМ</a:t>
            </a:r>
            <a:endParaRPr b="1" sz="33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300">
                <a:solidFill>
                  <a:srgbClr val="F1C232"/>
                </a:solidFill>
              </a:rPr>
              <a:t>Я ХОЧУ СТАТИ ВІДОМИМ</a:t>
            </a:r>
            <a:endParaRPr b="1" sz="33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300">
                <a:solidFill>
                  <a:srgbClr val="F1C232"/>
                </a:solidFill>
              </a:rPr>
              <a:t>Я ХОЧУ ВИВЧИТИ АНГЛІЙСЬКУ</a:t>
            </a:r>
            <a:endParaRPr b="1" sz="33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300">
                <a:solidFill>
                  <a:srgbClr val="F1C232"/>
                </a:solidFill>
              </a:rPr>
              <a:t>Я ХОЧУ БУТИ СИЛЬНИМ</a:t>
            </a:r>
            <a:endParaRPr b="1" sz="33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/>
        </p:nvSpPr>
        <p:spPr>
          <a:xfrm>
            <a:off x="609600" y="458375"/>
            <a:ext cx="71139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ПОПРАКТИКУЄМОСЬ</a:t>
            </a:r>
            <a:endParaRPr b="1" sz="4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" name="Google Shape;11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ink GIFs - Get the best GIF on GIPHY" id="113" name="Google Shape;113;p22"/>
          <p:cNvPicPr preferRelativeResize="0"/>
          <p:nvPr/>
        </p:nvPicPr>
        <p:blipFill rotWithShape="1">
          <a:blip r:embed="rId5">
            <a:alphaModFix/>
          </a:blip>
          <a:srcRect b="0" l="0" r="20413" t="0"/>
          <a:stretch/>
        </p:blipFill>
        <p:spPr>
          <a:xfrm>
            <a:off x="0" y="1417700"/>
            <a:ext cx="4432258" cy="306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 txBox="1"/>
          <p:nvPr/>
        </p:nvSpPr>
        <p:spPr>
          <a:xfrm>
            <a:off x="3715650" y="1654225"/>
            <a:ext cx="5305500" cy="3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300">
                <a:solidFill>
                  <a:srgbClr val="F1C232"/>
                </a:solidFill>
              </a:rPr>
              <a:t>ЗГАДАТИ 3 СВОЇХ </a:t>
            </a:r>
            <a:endParaRPr b="1" sz="33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600">
                <a:solidFill>
                  <a:srgbClr val="FC3B67"/>
                </a:solidFill>
              </a:rPr>
              <a:t>МРІЇ</a:t>
            </a:r>
            <a:r>
              <a:rPr b="1" lang="uk" sz="3300">
                <a:solidFill>
                  <a:srgbClr val="F1C232"/>
                </a:solidFill>
              </a:rPr>
              <a:t> ТА СПРОБУВАТИ ПЕРЕТВОРИТИ ЇХ В </a:t>
            </a:r>
            <a:r>
              <a:rPr b="1" lang="uk" sz="3600">
                <a:solidFill>
                  <a:srgbClr val="CC0000"/>
                </a:solidFill>
              </a:rPr>
              <a:t>ЦІЛІ</a:t>
            </a:r>
            <a:r>
              <a:rPr b="1" lang="uk" sz="3600">
                <a:solidFill>
                  <a:srgbClr val="F1C232"/>
                </a:solidFill>
              </a:rPr>
              <a:t> </a:t>
            </a:r>
            <a:endParaRPr b="1" sz="36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300">
                <a:solidFill>
                  <a:srgbClr val="F1C232"/>
                </a:solidFill>
              </a:rPr>
              <a:t>ЗА СИСТЕМОЮ S</a:t>
            </a:r>
            <a:r>
              <a:rPr b="1" lang="uk" sz="3300">
                <a:solidFill>
                  <a:srgbClr val="E06666"/>
                </a:solidFill>
              </a:rPr>
              <a:t>M</a:t>
            </a:r>
            <a:r>
              <a:rPr b="1" lang="uk" sz="3300">
                <a:solidFill>
                  <a:srgbClr val="6D9EEB"/>
                </a:solidFill>
              </a:rPr>
              <a:t>A</a:t>
            </a:r>
            <a:r>
              <a:rPr b="1" lang="uk" sz="3300">
                <a:solidFill>
                  <a:srgbClr val="93C47D"/>
                </a:solidFill>
              </a:rPr>
              <a:t>R</a:t>
            </a:r>
            <a:r>
              <a:rPr b="1" lang="uk" sz="3300">
                <a:solidFill>
                  <a:srgbClr val="F6B26B"/>
                </a:solidFill>
              </a:rPr>
              <a:t>T</a:t>
            </a:r>
            <a:endParaRPr b="1" sz="3300">
              <a:solidFill>
                <a:srgbClr val="F6B26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3"/>
          <p:cNvSpPr txBox="1"/>
          <p:nvPr/>
        </p:nvSpPr>
        <p:spPr>
          <a:xfrm>
            <a:off x="582800" y="732900"/>
            <a:ext cx="71139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ДОМАШНЄ ЗАВДАННЯ</a:t>
            </a:r>
            <a:endParaRPr b="1" sz="4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/>
        </p:nvSpPr>
        <p:spPr>
          <a:xfrm>
            <a:off x="328175" y="1654225"/>
            <a:ext cx="8693100" cy="3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3300">
                <a:solidFill>
                  <a:srgbClr val="F1C232"/>
                </a:solidFill>
              </a:rPr>
              <a:t>ОДНУ З ЦИХ ЦІЛЕЙ, ЯКУ ТИ СЬОГОДНІ НАПИСАВ, ВИБЕРИ ЯК ОСНОВНУ І ПРОПИШИ КРОКИ, ЯКІ ПОТРІБНО ВИКОНАТИ АБИ ЇЇ ДОСЯГТИ</a:t>
            </a:r>
            <a:endParaRPr b="1" sz="3300">
              <a:solidFill>
                <a:srgbClr val="F6B26B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